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8" r:id="rId4"/>
    <p:sldId id="269" r:id="rId5"/>
    <p:sldId id="270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8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B2B2C2-E0DA-1B48-AC5D-3C6F52E278A5}" type="datetimeFigureOut">
              <a:rPr lang="en-US" smtClean="0"/>
              <a:t>8/19/14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6F02B0-B3DD-AD4D-9074-3CED016F3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071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1480F2-1E76-8C4C-94E0-F99F5E69B80D}" type="datetimeFigureOut">
              <a:rPr lang="en-US" smtClean="0"/>
              <a:t>8/18/14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47D8C-A3CF-1B46-A2A8-ED9A5B782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79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7D8C-A3CF-1B46-A2A8-ED9A5B782DC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2566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MALLORY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7D8C-A3CF-1B46-A2A8-ED9A5B782DC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5551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MALLORY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7D8C-A3CF-1B46-A2A8-ED9A5B782DC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027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JENNIFER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7D8C-A3CF-1B46-A2A8-ED9A5B782DC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197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JAMEY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7D8C-A3CF-1B46-A2A8-ED9A5B782DC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728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EVELYN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7D8C-A3CF-1B46-A2A8-ED9A5B782DC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754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Barbara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7D8C-A3CF-1B46-A2A8-ED9A5B782DC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4480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Barbara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7D8C-A3CF-1B46-A2A8-ED9A5B782DC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9271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MALLORY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7D8C-A3CF-1B46-A2A8-ED9A5B782DC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928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MALLORY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7D8C-A3CF-1B46-A2A8-ED9A5B782DC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1502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MALLORY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7D8C-A3CF-1B46-A2A8-ED9A5B782DC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8232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MALLORY:  Mention that if using </a:t>
            </a:r>
            <a:r>
              <a:rPr lang="en-US" dirty="0" err="1" smtClean="0"/>
              <a:t>MUOnline</a:t>
            </a:r>
            <a:r>
              <a:rPr lang="en-US" dirty="0" smtClean="0"/>
              <a:t> is new to you as an instructor, you can note this in Digital Measures for annual reporting</a:t>
            </a:r>
            <a:r>
              <a:rPr lang="en-US" baseline="0" dirty="0" smtClean="0"/>
              <a:t> purposes.  This is a benefit to you for participating in the process.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7D8C-A3CF-1B46-A2A8-ED9A5B782DC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490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August 18, 2014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August 18,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August 18,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August 18,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August 18,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August 18,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August 18,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August 18,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August 18,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August 18, 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August 18,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August 18,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www.marshall.edu/ucf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2014 FYS Summer Workgroup Overview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Mallory Carpenter, Jamey Halleck, Evelyn </a:t>
            </a:r>
            <a:r>
              <a:rPr lang="en-US" sz="1600" dirty="0" err="1" smtClean="0"/>
              <a:t>Pupplo</a:t>
            </a:r>
            <a:r>
              <a:rPr lang="en-US" sz="1600" dirty="0" smtClean="0"/>
              <a:t>-Cody, Jennifer </a:t>
            </a:r>
            <a:r>
              <a:rPr lang="en-US" sz="1600" dirty="0" err="1" smtClean="0"/>
              <a:t>Sias</a:t>
            </a:r>
            <a:r>
              <a:rPr lang="en-US" sz="1600" dirty="0" smtClean="0"/>
              <a:t>, and Barbara Tarter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733365" y="2446866"/>
            <a:ext cx="28130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  <a:latin typeface="Avenir Heavy"/>
                <a:cs typeface="Avenir Heavy"/>
              </a:rPr>
              <a:t>Catchy Title:</a:t>
            </a:r>
          </a:p>
          <a:p>
            <a:r>
              <a:rPr lang="en-US" sz="2800" b="1" dirty="0" smtClean="0">
                <a:latin typeface="Avenir Heavy"/>
                <a:cs typeface="Avenir Heavy"/>
              </a:rPr>
              <a:t>Catalysts</a:t>
            </a:r>
            <a:endParaRPr lang="en-US" sz="2800" b="1" dirty="0">
              <a:latin typeface="Avenir Heavy"/>
              <a:cs typeface="Avenir Heavy"/>
            </a:endParaRPr>
          </a:p>
        </p:txBody>
      </p:sp>
    </p:spTree>
    <p:extLst>
      <p:ext uri="{BB962C8B-B14F-4D97-AF65-F5344CB8AC3E}">
        <p14:creationId xmlns:p14="http://schemas.microsoft.com/office/powerpoint/2010/main" val="3221122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the Exam Online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1737504"/>
              </p:ext>
            </p:extLst>
          </p:nvPr>
        </p:nvGraphicFramePr>
        <p:xfrm>
          <a:off x="1042986" y="2324098"/>
          <a:ext cx="6947868" cy="32258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3934"/>
                <a:gridCol w="3473934"/>
              </a:tblGrid>
              <a:tr h="79323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Potential Issues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Resolutions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3257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Lack of familiarity with Blackboard - students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effectLst/>
                          <a:latin typeface="Calibri"/>
                          <a:ea typeface="Cambria"/>
                          <a:cs typeface="Times New Roman"/>
                        </a:rPr>
                        <a:t>Other classes currently use </a:t>
                      </a:r>
                      <a:r>
                        <a:rPr lang="en-US" sz="2000" dirty="0" err="1">
                          <a:effectLst/>
                          <a:latin typeface="Calibri"/>
                          <a:ea typeface="Cambria"/>
                          <a:cs typeface="Times New Roman"/>
                        </a:rPr>
                        <a:t>MUOnline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effectLst/>
                          <a:latin typeface="Calibri"/>
                          <a:ea typeface="Cambria"/>
                          <a:cs typeface="Times New Roman"/>
                        </a:rPr>
                        <a:t>Practice Exam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effectLst/>
                          <a:latin typeface="Calibri"/>
                          <a:ea typeface="Cambria"/>
                          <a:cs typeface="Times New Roman"/>
                        </a:rPr>
                        <a:t>Builds skills for future classes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Symbol"/>
                        <a:buChar char=""/>
                      </a:pPr>
                      <a:r>
                        <a:rPr lang="en-US" sz="2000" dirty="0" err="1">
                          <a:effectLst/>
                          <a:latin typeface="Calibri"/>
                          <a:ea typeface="Cambria"/>
                          <a:cs typeface="Times New Roman"/>
                        </a:rPr>
                        <a:t>MUOnline</a:t>
                      </a:r>
                      <a:r>
                        <a:rPr lang="en-US" sz="2000" dirty="0">
                          <a:effectLst/>
                          <a:latin typeface="Calibri"/>
                          <a:ea typeface="Cambria"/>
                          <a:cs typeface="Times New Roman"/>
                        </a:rPr>
                        <a:t> tutorials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5328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the Exam Online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9138040"/>
              </p:ext>
            </p:extLst>
          </p:nvPr>
        </p:nvGraphicFramePr>
        <p:xfrm>
          <a:off x="1042986" y="2324098"/>
          <a:ext cx="6947868" cy="3246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3934"/>
                <a:gridCol w="3473934"/>
              </a:tblGrid>
              <a:tr h="79323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Potential Issues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Resolutions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3257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Not all students have laptops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effectLst/>
                          <a:latin typeface="Calibri"/>
                          <a:ea typeface="Cambria"/>
                          <a:cs typeface="Times New Roman"/>
                        </a:rPr>
                        <a:t>Laptops available for checkout at the library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effectLst/>
                          <a:latin typeface="Calibri"/>
                          <a:ea typeface="Cambria"/>
                          <a:cs typeface="Times New Roman"/>
                        </a:rPr>
                        <a:t>Multiple computer labs throughout campus and residence halls 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mbria"/>
                          <a:cs typeface="Times New Roman"/>
                        </a:rPr>
                        <a:t>- 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mbria"/>
                          <a:cs typeface="Times New Roman"/>
                          <a:hlinkClick r:id="rId3"/>
                        </a:rPr>
                        <a:t>http://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mbria"/>
                          <a:cs typeface="Times New Roman"/>
                          <a:hlinkClick r:id="rId3"/>
                        </a:rPr>
                        <a:t>www.marshall.edu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mbria"/>
                          <a:cs typeface="Times New Roman"/>
                          <a:hlinkClick r:id="rId3"/>
                        </a:rPr>
                        <a:t>/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mbria"/>
                          <a:cs typeface="Times New Roman"/>
                          <a:hlinkClick r:id="rId3"/>
                        </a:rPr>
                        <a:t>ucf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mbria"/>
                          <a:cs typeface="Times New Roman"/>
                          <a:hlinkClick r:id="rId3"/>
                        </a:rPr>
                        <a:t>/</a:t>
                      </a:r>
                      <a:endParaRPr lang="en-US" sz="2000" b="1" dirty="0">
                        <a:solidFill>
                          <a:srgbClr val="FF6600"/>
                        </a:solidFill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4672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will the FYS Exam in </a:t>
            </a:r>
            <a:r>
              <a:rPr lang="en-US" dirty="0" err="1" smtClean="0"/>
              <a:t>MUOnline</a:t>
            </a:r>
            <a:r>
              <a:rPr lang="en-US" dirty="0" smtClean="0"/>
              <a:t>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take a look!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715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Announcements &amp; 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842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our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Updated 6 scenarios</a:t>
            </a:r>
          </a:p>
          <a:p>
            <a:r>
              <a:rPr lang="en-US" dirty="0" smtClean="0"/>
              <a:t>Created 10 new scenarios</a:t>
            </a:r>
          </a:p>
          <a:p>
            <a:r>
              <a:rPr lang="en-US" dirty="0" smtClean="0"/>
              <a:t>Revised instructions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832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FYS Exam – a short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Spring 2012</a:t>
            </a:r>
          </a:p>
          <a:p>
            <a:pPr lvl="1"/>
            <a:r>
              <a:rPr lang="en-US" dirty="0" smtClean="0"/>
              <a:t>CLA Training</a:t>
            </a:r>
          </a:p>
          <a:p>
            <a:r>
              <a:rPr lang="en-US" dirty="0" smtClean="0"/>
              <a:t>Summer 2012</a:t>
            </a:r>
          </a:p>
          <a:p>
            <a:pPr lvl="1"/>
            <a:r>
              <a:rPr lang="en-US" dirty="0" smtClean="0"/>
              <a:t>Purpose of FYS Exam – Standardization and assessment of FYS learning outcomes</a:t>
            </a:r>
          </a:p>
          <a:p>
            <a:pPr lvl="1"/>
            <a:r>
              <a:rPr lang="en-US" dirty="0" smtClean="0"/>
              <a:t>Workgroup developed FYS Exam scenarios based on the CLA model</a:t>
            </a:r>
          </a:p>
          <a:p>
            <a:pPr lvl="1"/>
            <a:r>
              <a:rPr lang="en-US" dirty="0" smtClean="0"/>
              <a:t>10% of semester course grade</a:t>
            </a:r>
          </a:p>
          <a:p>
            <a:pPr lvl="1"/>
            <a:r>
              <a:rPr lang="en-US" dirty="0" smtClean="0"/>
              <a:t>WOW – provided a pre-test/assessment</a:t>
            </a:r>
          </a:p>
          <a:p>
            <a:pPr lvl="1"/>
            <a:r>
              <a:rPr lang="en-US" dirty="0" smtClean="0"/>
              <a:t>Sample scenarios for use in class in FYS Hub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706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070" y="738104"/>
            <a:ext cx="7024744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Benefits of the New Process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r>
              <a:rPr lang="en-US" sz="2000" dirty="0" smtClean="0"/>
              <a:t>Authentic documents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Savings $ (# of Sections X Cost of Exams)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/>
              <a:t>Easier to read /No hand-writing issues </a:t>
            </a:r>
            <a:endParaRPr lang="en-US" sz="2000" dirty="0" smtClean="0"/>
          </a:p>
          <a:p>
            <a:pPr marL="365760" lvl="1" indent="0">
              <a:buNone/>
            </a:pPr>
            <a:endParaRPr lang="en-US" sz="2000" dirty="0" smtClean="0"/>
          </a:p>
          <a:p>
            <a:pPr lvl="1"/>
            <a:r>
              <a:rPr lang="en-US" sz="2000" dirty="0"/>
              <a:t>Final Exam materials for instructors include analysis of each scenario and companion documents aka </a:t>
            </a:r>
            <a:r>
              <a:rPr lang="en-US" sz="2000" dirty="0" smtClean="0"/>
              <a:t>cheat-sheets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096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2" y="722864"/>
            <a:ext cx="7024744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Benefits of the New Process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000" dirty="0" smtClean="0"/>
              <a:t>Storage 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/>
              <a:t>Assessment Access </a:t>
            </a:r>
            <a:r>
              <a:rPr lang="en-US" sz="2000" dirty="0" smtClean="0"/>
              <a:t>(As recommended by summer 2014 GEAR committee)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/>
              <a:t>Practice exam allows instructors and students to troubleshoot potential problems 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r>
              <a:rPr lang="en-US" sz="2000" dirty="0"/>
              <a:t>Instructors have access to the exam earlier </a:t>
            </a:r>
          </a:p>
        </p:txBody>
      </p:sp>
    </p:spTree>
    <p:extLst>
      <p:ext uri="{BB962C8B-B14F-4D97-AF65-F5344CB8AC3E}">
        <p14:creationId xmlns:p14="http://schemas.microsoft.com/office/powerpoint/2010/main" val="1978350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the Exam Online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9305633"/>
              </p:ext>
            </p:extLst>
          </p:nvPr>
        </p:nvGraphicFramePr>
        <p:xfrm>
          <a:off x="1042988" y="2324100"/>
          <a:ext cx="6940732" cy="3404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0366"/>
                <a:gridCol w="3470366"/>
              </a:tblGrid>
              <a:tr h="9459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Potential Issues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Resolutions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588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Potential technical difficulties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effectLst/>
                          <a:latin typeface="Calibri"/>
                          <a:ea typeface="Cambria"/>
                          <a:cs typeface="Times New Roman"/>
                        </a:rPr>
                        <a:t>Practice Exam 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 err="1">
                          <a:effectLst/>
                          <a:latin typeface="Calibri"/>
                          <a:ea typeface="Cambria"/>
                          <a:cs typeface="Times New Roman"/>
                        </a:rPr>
                        <a:t>MUOnline</a:t>
                      </a:r>
                      <a:r>
                        <a:rPr lang="en-US" sz="2000" dirty="0">
                          <a:effectLst/>
                          <a:latin typeface="Calibri"/>
                          <a:ea typeface="Cambria"/>
                          <a:cs typeface="Times New Roman"/>
                        </a:rPr>
                        <a:t> loads exams into Blackboard for all FYS sections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effectLst/>
                          <a:latin typeface="Calibri"/>
                          <a:ea typeface="Cambria"/>
                          <a:cs typeface="Times New Roman"/>
                        </a:rPr>
                        <a:t>One hard-copy 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effectLst/>
                          <a:latin typeface="Calibri"/>
                          <a:ea typeface="Cambria"/>
                          <a:cs typeface="Times New Roman"/>
                        </a:rPr>
                        <a:t>Lifelines available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0032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the Exam Online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4578391"/>
              </p:ext>
            </p:extLst>
          </p:nvPr>
        </p:nvGraphicFramePr>
        <p:xfrm>
          <a:off x="1042986" y="2324098"/>
          <a:ext cx="6947868" cy="3200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3934"/>
                <a:gridCol w="3473934"/>
              </a:tblGrid>
              <a:tr h="9813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Potential Issues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Resolutions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91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Potential for students to share the exam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Different exam for each exam day should reduce plagiarism potential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033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the Exam Online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8952870"/>
              </p:ext>
            </p:extLst>
          </p:nvPr>
        </p:nvGraphicFramePr>
        <p:xfrm>
          <a:off x="1042986" y="2324098"/>
          <a:ext cx="6947868" cy="2832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3934"/>
                <a:gridCol w="3473934"/>
              </a:tblGrid>
              <a:tr h="100818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Potential Issues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Resolutions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239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Change – 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why do we </a:t>
                      </a:r>
                      <a:r>
                        <a:rPr lang="en-US" sz="20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have to do something 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different?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Underscores the Information Literacy</a:t>
                      </a:r>
                      <a:r>
                        <a:rPr lang="en-US" sz="2000" baseline="0" dirty="0" smtClean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 FYS Outcome rather than being a “</a:t>
                      </a:r>
                      <a:r>
                        <a:rPr lang="en-US" sz="2000" baseline="0" dirty="0" err="1" smtClean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schoolish</a:t>
                      </a:r>
                      <a:r>
                        <a:rPr lang="en-US" sz="2000" baseline="0" dirty="0" smtClean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” activity</a:t>
                      </a:r>
                      <a:endParaRPr lang="en-US" sz="2000" dirty="0" smtClean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110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the Exam Online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8847808"/>
              </p:ext>
            </p:extLst>
          </p:nvPr>
        </p:nvGraphicFramePr>
        <p:xfrm>
          <a:off x="1042986" y="2324098"/>
          <a:ext cx="6947868" cy="32258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3934"/>
                <a:gridCol w="3473934"/>
              </a:tblGrid>
              <a:tr h="79323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Potential Issues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Resolutions</a:t>
                      </a:r>
                      <a:endParaRPr lang="en-US" sz="20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3257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Lack of familiarity with Blackboard - faculty</a:t>
                      </a:r>
                      <a:endParaRPr lang="en-US" sz="20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effectLst/>
                          <a:latin typeface="Calibri"/>
                          <a:ea typeface="Cambria"/>
                          <a:cs typeface="Times New Roman"/>
                        </a:rPr>
                        <a:t>Training sessions offered by FYS Coordinator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 err="1">
                          <a:effectLst/>
                          <a:latin typeface="Calibri"/>
                          <a:ea typeface="Cambria"/>
                          <a:cs typeface="Times New Roman"/>
                        </a:rPr>
                        <a:t>MUOnline</a:t>
                      </a:r>
                      <a:r>
                        <a:rPr lang="en-US" sz="2000" dirty="0">
                          <a:effectLst/>
                          <a:latin typeface="Calibri"/>
                          <a:ea typeface="Cambria"/>
                          <a:cs typeface="Times New Roman"/>
                        </a:rPr>
                        <a:t> Design Center assistance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Symbol"/>
                        <a:buChar char=""/>
                      </a:pPr>
                      <a:r>
                        <a:rPr lang="en-US" sz="2000" dirty="0" err="1">
                          <a:effectLst/>
                          <a:latin typeface="Calibri"/>
                          <a:ea typeface="Cambria"/>
                          <a:cs typeface="Times New Roman"/>
                        </a:rPr>
                        <a:t>MUOnline</a:t>
                      </a:r>
                      <a:r>
                        <a:rPr lang="en-US" sz="2000" dirty="0">
                          <a:effectLst/>
                          <a:latin typeface="Calibri"/>
                          <a:ea typeface="Cambria"/>
                          <a:cs typeface="Times New Roman"/>
                        </a:rPr>
                        <a:t> tutorials</a:t>
                      </a:r>
                      <a:endParaRPr lang="en-US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7604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2916</TotalTime>
  <Words>427</Words>
  <Application>Microsoft Macintosh PowerPoint</Application>
  <PresentationFormat>On-screen Show (4:3)</PresentationFormat>
  <Paragraphs>98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Austin</vt:lpstr>
      <vt:lpstr>2014 FYS Summer Workgroup Overview</vt:lpstr>
      <vt:lpstr>Overview of our work</vt:lpstr>
      <vt:lpstr>FYS Exam – a short history</vt:lpstr>
      <vt:lpstr>Benefits of the New Process</vt:lpstr>
      <vt:lpstr>Benefits of the New Process</vt:lpstr>
      <vt:lpstr>Moving the Exam Online</vt:lpstr>
      <vt:lpstr>Moving the Exam Online</vt:lpstr>
      <vt:lpstr>Moving the Exam Online</vt:lpstr>
      <vt:lpstr>Moving the Exam Online</vt:lpstr>
      <vt:lpstr>Moving the Exam Online</vt:lpstr>
      <vt:lpstr>Moving the Exam Online</vt:lpstr>
      <vt:lpstr>How will the FYS Exam in MUOnline work?</vt:lpstr>
      <vt:lpstr>Announcements &amp; Questions?</vt:lpstr>
    </vt:vector>
  </TitlesOfParts>
  <Company>Marshall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2014 FYS Summer Workgroup</dc:title>
  <dc:creator>Marshall University</dc:creator>
  <cp:lastModifiedBy>Marshall University</cp:lastModifiedBy>
  <cp:revision>19</cp:revision>
  <cp:lastPrinted>2014-08-19T17:38:55Z</cp:lastPrinted>
  <dcterms:created xsi:type="dcterms:W3CDTF">2014-06-13T14:12:45Z</dcterms:created>
  <dcterms:modified xsi:type="dcterms:W3CDTF">2014-08-20T19:12:16Z</dcterms:modified>
</cp:coreProperties>
</file>